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6" r:id="rId4"/>
    <p:sldMasterId id="2147484314" r:id="rId5"/>
  </p:sldMasterIdLst>
  <p:notesMasterIdLst>
    <p:notesMasterId r:id="rId18"/>
  </p:notesMasterIdLst>
  <p:handoutMasterIdLst>
    <p:handoutMasterId r:id="rId19"/>
  </p:handoutMasterIdLst>
  <p:sldIdLst>
    <p:sldId id="358" r:id="rId6"/>
    <p:sldId id="376" r:id="rId7"/>
    <p:sldId id="259" r:id="rId8"/>
    <p:sldId id="367" r:id="rId9"/>
    <p:sldId id="368" r:id="rId10"/>
    <p:sldId id="369" r:id="rId11"/>
    <p:sldId id="370" r:id="rId12"/>
    <p:sldId id="371" r:id="rId13"/>
    <p:sldId id="373" r:id="rId14"/>
    <p:sldId id="374" r:id="rId15"/>
    <p:sldId id="375" r:id="rId16"/>
    <p:sldId id="314"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21B150"/>
    <a:srgbClr val="FFF100"/>
    <a:srgbClr val="333333"/>
    <a:srgbClr val="4DA0E2"/>
    <a:srgbClr val="672A7B"/>
    <a:srgbClr val="00188F"/>
    <a:srgbClr val="4D9ED7"/>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592" autoAdjust="0"/>
    <p:restoredTop sz="90625" autoAdjust="0"/>
  </p:normalViewPr>
  <p:slideViewPr>
    <p:cSldViewPr snapToObjects="1">
      <p:cViewPr varScale="1">
        <p:scale>
          <a:sx n="73" d="100"/>
          <a:sy n="73" d="100"/>
        </p:scale>
        <p:origin x="208" y="552"/>
      </p:cViewPr>
      <p:guideLst/>
    </p:cSldViewPr>
  </p:slideViewPr>
  <p:outlineViewPr>
    <p:cViewPr>
      <p:scale>
        <a:sx n="33" d="100"/>
        <a:sy n="33" d="100"/>
      </p:scale>
      <p:origin x="0" y="-15570"/>
    </p:cViewPr>
  </p:outlineViewPr>
  <p:notesTextViewPr>
    <p:cViewPr>
      <p:scale>
        <a:sx n="3" d="2"/>
        <a:sy n="3" d="2"/>
      </p:scale>
      <p:origin x="0" y="0"/>
    </p:cViewPr>
  </p:notesTextViewPr>
  <p:sorterViewPr>
    <p:cViewPr>
      <p:scale>
        <a:sx n="66" d="100"/>
        <a:sy n="66"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commentAuthors" Target="commentAuthor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10/7/16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10/7/16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1718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521159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48582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2105560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7</a:t>
            </a:fld>
            <a:endParaRPr lang="en-US" dirty="0"/>
          </a:p>
        </p:txBody>
      </p:sp>
    </p:spTree>
    <p:extLst>
      <p:ext uri="{BB962C8B-B14F-4D97-AF65-F5344CB8AC3E}">
        <p14:creationId xmlns:p14="http://schemas.microsoft.com/office/powerpoint/2010/main" val="745069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601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 Id="rId3" Type="http://schemas.openxmlformats.org/officeDocument/2006/relationships/image" Target="../media/image3.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1149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3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898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9862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98560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98092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175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8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2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85181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88667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14121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4296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3795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49051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41179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166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0120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0302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8743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61273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0666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2355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9139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02610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0937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51834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223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5486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80550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6616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24766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939601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1742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3535812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77615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218306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17216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93505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62858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28353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319496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4069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0484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6260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4751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02131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8559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795591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61191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0359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33624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49782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09292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00507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38746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91176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104039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649719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99738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71216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462437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7819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83279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498866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400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3111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7688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4081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776605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7944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930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891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4434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4288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32653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1903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50652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0219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226997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0484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52838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1809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71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10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9508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32428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6361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7706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63" Type="http://schemas.openxmlformats.org/officeDocument/2006/relationships/slideLayout" Target="../slideLayouts/slideLayout84.xml"/><Relationship Id="rId64" Type="http://schemas.openxmlformats.org/officeDocument/2006/relationships/slideLayout" Target="../slideLayouts/slideLayout85.xml"/><Relationship Id="rId65" Type="http://schemas.openxmlformats.org/officeDocument/2006/relationships/slideLayout" Target="../slideLayouts/slideLayout86.xml"/><Relationship Id="rId66" Type="http://schemas.openxmlformats.org/officeDocument/2006/relationships/slideLayout" Target="../slideLayouts/slideLayout87.xml"/><Relationship Id="rId67" Type="http://schemas.openxmlformats.org/officeDocument/2006/relationships/slideLayout" Target="../slideLayouts/slideLayout88.xml"/><Relationship Id="rId68" Type="http://schemas.openxmlformats.org/officeDocument/2006/relationships/slideLayout" Target="../slideLayouts/slideLayout89.xml"/><Relationship Id="rId69" Type="http://schemas.openxmlformats.org/officeDocument/2006/relationships/theme" Target="../theme/theme2.xml"/><Relationship Id="rId50" Type="http://schemas.openxmlformats.org/officeDocument/2006/relationships/slideLayout" Target="../slideLayouts/slideLayout71.xml"/><Relationship Id="rId51" Type="http://schemas.openxmlformats.org/officeDocument/2006/relationships/slideLayout" Target="../slideLayouts/slideLayout72.xml"/><Relationship Id="rId52" Type="http://schemas.openxmlformats.org/officeDocument/2006/relationships/slideLayout" Target="../slideLayouts/slideLayout73.xml"/><Relationship Id="rId53" Type="http://schemas.openxmlformats.org/officeDocument/2006/relationships/slideLayout" Target="../slideLayouts/slideLayout74.xml"/><Relationship Id="rId54" Type="http://schemas.openxmlformats.org/officeDocument/2006/relationships/slideLayout" Target="../slideLayouts/slideLayout75.xml"/><Relationship Id="rId55" Type="http://schemas.openxmlformats.org/officeDocument/2006/relationships/slideLayout" Target="../slideLayouts/slideLayout76.xml"/><Relationship Id="rId56" Type="http://schemas.openxmlformats.org/officeDocument/2006/relationships/slideLayout" Target="../slideLayouts/slideLayout77.xml"/><Relationship Id="rId57" Type="http://schemas.openxmlformats.org/officeDocument/2006/relationships/slideLayout" Target="../slideLayouts/slideLayout78.xml"/><Relationship Id="rId58" Type="http://schemas.openxmlformats.org/officeDocument/2006/relationships/slideLayout" Target="../slideLayouts/slideLayout79.xml"/><Relationship Id="rId59" Type="http://schemas.openxmlformats.org/officeDocument/2006/relationships/slideLayout" Target="../slideLayouts/slideLayout80.xml"/><Relationship Id="rId40" Type="http://schemas.openxmlformats.org/officeDocument/2006/relationships/slideLayout" Target="../slideLayouts/slideLayout61.xml"/><Relationship Id="rId41" Type="http://schemas.openxmlformats.org/officeDocument/2006/relationships/slideLayout" Target="../slideLayouts/slideLayout62.xml"/><Relationship Id="rId42" Type="http://schemas.openxmlformats.org/officeDocument/2006/relationships/slideLayout" Target="../slideLayouts/slideLayout63.xml"/><Relationship Id="rId43" Type="http://schemas.openxmlformats.org/officeDocument/2006/relationships/slideLayout" Target="../slideLayouts/slideLayout64.xml"/><Relationship Id="rId44" Type="http://schemas.openxmlformats.org/officeDocument/2006/relationships/slideLayout" Target="../slideLayouts/slideLayout65.xml"/><Relationship Id="rId45" Type="http://schemas.openxmlformats.org/officeDocument/2006/relationships/slideLayout" Target="../slideLayouts/slideLayout66.xml"/><Relationship Id="rId46" Type="http://schemas.openxmlformats.org/officeDocument/2006/relationships/slideLayout" Target="../slideLayouts/slideLayout67.xml"/><Relationship Id="rId47" Type="http://schemas.openxmlformats.org/officeDocument/2006/relationships/slideLayout" Target="../slideLayouts/slideLayout68.xml"/><Relationship Id="rId48" Type="http://schemas.openxmlformats.org/officeDocument/2006/relationships/slideLayout" Target="../slideLayouts/slideLayout69.xml"/><Relationship Id="rId49" Type="http://schemas.openxmlformats.org/officeDocument/2006/relationships/slideLayout" Target="../slideLayouts/slideLayout70.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30" Type="http://schemas.openxmlformats.org/officeDocument/2006/relationships/slideLayout" Target="../slideLayouts/slideLayout51.xml"/><Relationship Id="rId31" Type="http://schemas.openxmlformats.org/officeDocument/2006/relationships/slideLayout" Target="../slideLayouts/slideLayout52.xml"/><Relationship Id="rId32" Type="http://schemas.openxmlformats.org/officeDocument/2006/relationships/slideLayout" Target="../slideLayouts/slideLayout53.xml"/><Relationship Id="rId33" Type="http://schemas.openxmlformats.org/officeDocument/2006/relationships/slideLayout" Target="../slideLayouts/slideLayout54.xml"/><Relationship Id="rId34" Type="http://schemas.openxmlformats.org/officeDocument/2006/relationships/slideLayout" Target="../slideLayouts/slideLayout55.xml"/><Relationship Id="rId35" Type="http://schemas.openxmlformats.org/officeDocument/2006/relationships/slideLayout" Target="../slideLayouts/slideLayout56.xml"/><Relationship Id="rId36" Type="http://schemas.openxmlformats.org/officeDocument/2006/relationships/slideLayout" Target="../slideLayouts/slideLayout57.xml"/><Relationship Id="rId37" Type="http://schemas.openxmlformats.org/officeDocument/2006/relationships/slideLayout" Target="../slideLayouts/slideLayout58.xml"/><Relationship Id="rId38" Type="http://schemas.openxmlformats.org/officeDocument/2006/relationships/slideLayout" Target="../slideLayouts/slideLayout59.xml"/><Relationship Id="rId39" Type="http://schemas.openxmlformats.org/officeDocument/2006/relationships/slideLayout" Target="../slideLayouts/slideLayout60.xml"/><Relationship Id="rId20" Type="http://schemas.openxmlformats.org/officeDocument/2006/relationships/slideLayout" Target="../slideLayouts/slideLayout41.xml"/><Relationship Id="rId21" Type="http://schemas.openxmlformats.org/officeDocument/2006/relationships/slideLayout" Target="../slideLayouts/slideLayout42.xml"/><Relationship Id="rId22" Type="http://schemas.openxmlformats.org/officeDocument/2006/relationships/slideLayout" Target="../slideLayouts/slideLayout43.xml"/><Relationship Id="rId23" Type="http://schemas.openxmlformats.org/officeDocument/2006/relationships/slideLayout" Target="../slideLayouts/slideLayout44.xml"/><Relationship Id="rId24" Type="http://schemas.openxmlformats.org/officeDocument/2006/relationships/slideLayout" Target="../slideLayouts/slideLayout45.xml"/><Relationship Id="rId25" Type="http://schemas.openxmlformats.org/officeDocument/2006/relationships/slideLayout" Target="../slideLayouts/slideLayout46.xml"/><Relationship Id="rId26" Type="http://schemas.openxmlformats.org/officeDocument/2006/relationships/slideLayout" Target="../slideLayouts/slideLayout47.xml"/><Relationship Id="rId27" Type="http://schemas.openxmlformats.org/officeDocument/2006/relationships/slideLayout" Target="../slideLayouts/slideLayout48.xml"/><Relationship Id="rId28" Type="http://schemas.openxmlformats.org/officeDocument/2006/relationships/slideLayout" Target="../slideLayouts/slideLayout49.xml"/><Relationship Id="rId29" Type="http://schemas.openxmlformats.org/officeDocument/2006/relationships/slideLayout" Target="../slideLayouts/slideLayout50.xml"/><Relationship Id="rId60" Type="http://schemas.openxmlformats.org/officeDocument/2006/relationships/slideLayout" Target="../slideLayouts/slideLayout81.xml"/><Relationship Id="rId61" Type="http://schemas.openxmlformats.org/officeDocument/2006/relationships/slideLayout" Target="../slideLayouts/slideLayout82.xml"/><Relationship Id="rId62" Type="http://schemas.openxmlformats.org/officeDocument/2006/relationships/slideLayout" Target="../slideLayouts/slideLayout83.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78374632"/>
      </p:ext>
    </p:extLst>
  </p:cSld>
  <p:clrMap bg1="dk1" tx1="lt1" bg2="dk2" tx2="lt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40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37999067"/>
      </p:ext>
    </p:extLst>
  </p:cSld>
  <p:clrMap bg1="dk1" tx1="lt1" bg2="dk2" tx2="lt2" accent1="accent1" accent2="accent2" accent3="accent3" accent4="accent4" accent5="accent5" accent6="accent6" hlink="hlink" folHlink="folHlink"/>
  <p:sldLayoutIdLst>
    <p:sldLayoutId id="2147484315" r:id="rId1"/>
    <p:sldLayoutId id="2147484316" r:id="rId2"/>
    <p:sldLayoutId id="2147484317" r:id="rId3"/>
    <p:sldLayoutId id="2147484391" r:id="rId4"/>
    <p:sldLayoutId id="2147484385" r:id="rId5"/>
    <p:sldLayoutId id="2147484374" r:id="rId6"/>
    <p:sldLayoutId id="2147484373" r:id="rId7"/>
    <p:sldLayoutId id="2147484356" r:id="rId8"/>
    <p:sldLayoutId id="2147484401" r:id="rId9"/>
    <p:sldLayoutId id="2147484342" r:id="rId10"/>
    <p:sldLayoutId id="2147484340" r:id="rId11"/>
    <p:sldLayoutId id="2147484339" r:id="rId12"/>
    <p:sldLayoutId id="2147484320" r:id="rId13"/>
    <p:sldLayoutId id="2147484321" r:id="rId14"/>
    <p:sldLayoutId id="2147484399" r:id="rId15"/>
    <p:sldLayoutId id="2147484398" r:id="rId16"/>
    <p:sldLayoutId id="2147484397" r:id="rId17"/>
    <p:sldLayoutId id="2147484396" r:id="rId18"/>
    <p:sldLayoutId id="2147484394" r:id="rId19"/>
    <p:sldLayoutId id="2147484393" r:id="rId20"/>
    <p:sldLayoutId id="2147484392" r:id="rId21"/>
    <p:sldLayoutId id="2147484389" r:id="rId22"/>
    <p:sldLayoutId id="2147484387" r:id="rId23"/>
    <p:sldLayoutId id="2147484386" r:id="rId24"/>
    <p:sldLayoutId id="2147484383" r:id="rId25"/>
    <p:sldLayoutId id="2147484382" r:id="rId26"/>
    <p:sldLayoutId id="2147484379" r:id="rId27"/>
    <p:sldLayoutId id="2147484378" r:id="rId28"/>
    <p:sldLayoutId id="2147484369" r:id="rId29"/>
    <p:sldLayoutId id="2147484367" r:id="rId30"/>
    <p:sldLayoutId id="2147484362" r:id="rId31"/>
    <p:sldLayoutId id="2147484361" r:id="rId32"/>
    <p:sldLayoutId id="2147484360" r:id="rId33"/>
    <p:sldLayoutId id="2147484359" r:id="rId34"/>
    <p:sldLayoutId id="2147484358" r:id="rId35"/>
    <p:sldLayoutId id="2147484355" r:id="rId36"/>
    <p:sldLayoutId id="2147484354" r:id="rId37"/>
    <p:sldLayoutId id="2147484353" r:id="rId38"/>
    <p:sldLayoutId id="2147484352" r:id="rId39"/>
    <p:sldLayoutId id="2147484351" r:id="rId40"/>
    <p:sldLayoutId id="2147484350" r:id="rId41"/>
    <p:sldLayoutId id="2147484349" r:id="rId42"/>
    <p:sldLayoutId id="2147484348" r:id="rId43"/>
    <p:sldLayoutId id="2147484345" r:id="rId44"/>
    <p:sldLayoutId id="2147484344" r:id="rId45"/>
    <p:sldLayoutId id="2147484343" r:id="rId46"/>
    <p:sldLayoutId id="2147484323" r:id="rId47"/>
    <p:sldLayoutId id="2147484324" r:id="rId48"/>
    <p:sldLayoutId id="2147484325" r:id="rId49"/>
    <p:sldLayoutId id="2147484326" r:id="rId50"/>
    <p:sldLayoutId id="2147484395" r:id="rId51"/>
    <p:sldLayoutId id="2147484390" r:id="rId52"/>
    <p:sldLayoutId id="2147484388" r:id="rId53"/>
    <p:sldLayoutId id="2147484384" r:id="rId54"/>
    <p:sldLayoutId id="2147484381" r:id="rId55"/>
    <p:sldLayoutId id="2147484376" r:id="rId56"/>
    <p:sldLayoutId id="2147484372" r:id="rId57"/>
    <p:sldLayoutId id="2147484364" r:id="rId58"/>
    <p:sldLayoutId id="2147484357" r:id="rId59"/>
    <p:sldLayoutId id="2147484347" r:id="rId60"/>
    <p:sldLayoutId id="2147484338" r:id="rId61"/>
    <p:sldLayoutId id="2147484328" r:id="rId62"/>
    <p:sldLayoutId id="2147484329" r:id="rId63"/>
    <p:sldLayoutId id="2147484330" r:id="rId64"/>
    <p:sldLayoutId id="2147484331" r:id="rId65"/>
    <p:sldLayoutId id="2147484332" r:id="rId66"/>
    <p:sldLayoutId id="2147484400" r:id="rId67"/>
    <p:sldLayoutId id="2147484334" r:id="rId6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xml"/><Relationship Id="rId3" Type="http://schemas.openxmlformats.org/officeDocument/2006/relationships/hyperlink" Target="https://github.com/dmakogon/novacc2016"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8.xml"/><Relationship Id="rId2"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5" Type="http://schemas.openxmlformats.org/officeDocument/2006/relationships/image" Target="../media/image11.png"/><Relationship Id="rId1" Type="http://schemas.openxmlformats.org/officeDocument/2006/relationships/slideLayout" Target="../slideLayouts/slideLayout3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4450449"/>
          </a:xfrm>
        </p:spPr>
        <p:txBody>
          <a:bodyPr/>
          <a:lstStyle/>
          <a:p>
            <a:r>
              <a:rPr lang="en-US" dirty="0"/>
              <a:t>Graph databases!</a:t>
            </a:r>
            <a:br>
              <a:rPr lang="en-US" dirty="0"/>
            </a:br>
            <a:r>
              <a:rPr lang="en-US" sz="6000" dirty="0" smtClean="0"/>
              <a:t>A fun intro</a:t>
            </a:r>
            <a:r>
              <a:rPr lang="is-IS" sz="6000" dirty="0"/>
              <a:t/>
            </a:r>
            <a:br>
              <a:rPr lang="is-IS" sz="6000" dirty="0"/>
            </a:br>
            <a:r>
              <a:rPr lang="is-IS" sz="6000" dirty="0"/>
              <a:t/>
            </a:r>
            <a:br>
              <a:rPr lang="is-IS" sz="6000" dirty="0"/>
            </a:br>
            <a:r>
              <a:rPr lang="is-IS" sz="4400" dirty="0"/>
              <a:t>David Makogon, Microsoft</a:t>
            </a:r>
            <a:r>
              <a:rPr lang="en-US" dirty="0"/>
              <a:t/>
            </a:r>
            <a:br>
              <a:rPr lang="en-US" dirty="0"/>
            </a:br>
            <a:endParaRPr lang="en-US" dirty="0"/>
          </a:p>
        </p:txBody>
      </p:sp>
      <p:sp>
        <p:nvSpPr>
          <p:cNvPr id="6" name="Text Placeholder 4"/>
          <p:cNvSpPr txBox="1">
            <a:spLocks/>
          </p:cNvSpPr>
          <p:nvPr/>
        </p:nvSpPr>
        <p:spPr>
          <a:xfrm>
            <a:off x="281052" y="5622207"/>
            <a:ext cx="3803585" cy="140476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dmakogon</a:t>
            </a:r>
            <a:endParaRPr lang="en-US" sz="3999" dirty="0"/>
          </a:p>
          <a:p>
            <a:pPr marL="0" indent="0">
              <a:buNone/>
            </a:pPr>
            <a:r>
              <a:rPr lang="en-US" sz="3999" dirty="0" err="1"/>
              <a:t>www.dmak.io</a:t>
            </a:r>
            <a:endParaRPr lang="en-US" sz="3999" dirty="0"/>
          </a:p>
        </p:txBody>
      </p:sp>
      <p:sp>
        <p:nvSpPr>
          <p:cNvPr id="7" name="Text Placeholder 4"/>
          <p:cNvSpPr txBox="1">
            <a:spLocks/>
          </p:cNvSpPr>
          <p:nvPr/>
        </p:nvSpPr>
        <p:spPr>
          <a:xfrm>
            <a:off x="281052" y="469904"/>
            <a:ext cx="10258572" cy="106097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RevConf</a:t>
            </a:r>
            <a:endParaRPr lang="en-US" sz="3999" dirty="0"/>
          </a:p>
        </p:txBody>
      </p:sp>
    </p:spTree>
    <p:extLst>
      <p:ext uri="{BB962C8B-B14F-4D97-AF65-F5344CB8AC3E}">
        <p14:creationId xmlns:p14="http://schemas.microsoft.com/office/powerpoint/2010/main" val="153397470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query: Neo4j</a:t>
            </a:r>
          </a:p>
        </p:txBody>
      </p:sp>
      <p:sp>
        <p:nvSpPr>
          <p:cNvPr id="4" name="TextBox 3"/>
          <p:cNvSpPr txBox="1"/>
          <p:nvPr/>
        </p:nvSpPr>
        <p:spPr>
          <a:xfrm>
            <a:off x="387848" y="3140996"/>
            <a:ext cx="11753957" cy="1118805"/>
          </a:xfrm>
          <a:prstGeom prst="rect">
            <a:avLst/>
          </a:prstGeom>
          <a:noFill/>
        </p:spPr>
        <p:txBody>
          <a:bodyPr wrap="square" rtlCol="0">
            <a:spAutoFit/>
          </a:bodyPr>
          <a:lstStyle/>
          <a:p>
            <a:r>
              <a:rPr lang="en-US" sz="3264" dirty="0">
                <a:latin typeface="Lucida Console" panose="020B0609040504020204" pitchFamily="49" charset="0"/>
              </a:rPr>
              <a:t>(</a:t>
            </a:r>
            <a:r>
              <a:rPr lang="en-US" sz="3264" dirty="0" err="1">
                <a:latin typeface="Lucida Console" panose="020B0609040504020204" pitchFamily="49" charset="0"/>
              </a:rPr>
              <a:t>ryan:Person</a:t>
            </a:r>
            <a:r>
              <a:rPr lang="en-US" sz="3264" dirty="0">
                <a:latin typeface="Lucida Console" panose="020B0609040504020204" pitchFamily="49" charset="0"/>
              </a:rPr>
              <a:t>)-[:FRIENDS_WITH]-&gt;(</a:t>
            </a:r>
            <a:r>
              <a:rPr lang="en-US" sz="3264" dirty="0" err="1">
                <a:latin typeface="Lucida Console" panose="020B0609040504020204" pitchFamily="49" charset="0"/>
              </a:rPr>
              <a:t>david:Person</a:t>
            </a:r>
            <a:r>
              <a:rPr lang="en-US" sz="3264" dirty="0">
                <a:latin typeface="Lucida Console" panose="020B0609040504020204" pitchFamily="49" charset="0"/>
              </a:rPr>
              <a:t>)</a:t>
            </a:r>
          </a:p>
          <a:p>
            <a:r>
              <a:rPr lang="en-US" sz="3264" dirty="0">
                <a:latin typeface="Lucida Console" panose="020B0609040504020204" pitchFamily="49" charset="0"/>
              </a:rPr>
              <a:t>-[:REVIEWED]-&gt;(</a:t>
            </a:r>
            <a:r>
              <a:rPr lang="en-US" sz="3264" dirty="0" err="1">
                <a:latin typeface="Lucida Console" panose="020B0609040504020204" pitchFamily="49" charset="0"/>
              </a:rPr>
              <a:t>movie:Movie</a:t>
            </a:r>
            <a:r>
              <a:rPr lang="en-US" sz="3264" dirty="0">
                <a:latin typeface="Lucida Console" panose="020B0609040504020204" pitchFamily="49" charset="0"/>
              </a:rPr>
              <a:t> {</a:t>
            </a:r>
            <a:r>
              <a:rPr lang="en-US" sz="3264" dirty="0" err="1">
                <a:latin typeface="Lucida Console" panose="020B0609040504020204" pitchFamily="49" charset="0"/>
              </a:rPr>
              <a:t>Title:’Fletch</a:t>
            </a:r>
            <a:r>
              <a:rPr lang="en-US" sz="3264">
                <a:latin typeface="Lucida Console" panose="020B0609040504020204" pitchFamily="49" charset="0"/>
              </a:rPr>
              <a:t>’})</a:t>
            </a:r>
            <a:endParaRPr lang="en-US" sz="3264" dirty="0">
              <a:latin typeface="Lucida Console" panose="020B0609040504020204" pitchFamily="49" charset="0"/>
            </a:endParaRPr>
          </a:p>
        </p:txBody>
      </p:sp>
    </p:spTree>
    <p:extLst>
      <p:ext uri="{BB962C8B-B14F-4D97-AF65-F5344CB8AC3E}">
        <p14:creationId xmlns:p14="http://schemas.microsoft.com/office/powerpoint/2010/main" val="856222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Neo4j</a:t>
            </a:r>
          </a:p>
        </p:txBody>
      </p:sp>
    </p:spTree>
    <p:extLst>
      <p:ext uri="{BB962C8B-B14F-4D97-AF65-F5344CB8AC3E}">
        <p14:creationId xmlns:p14="http://schemas.microsoft.com/office/powerpoint/2010/main" val="25199203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4" name="Content Placeholder 2"/>
          <p:cNvSpPr>
            <a:spLocks noGrp="1"/>
          </p:cNvSpPr>
          <p:nvPr>
            <p:ph type="body" sz="quarter" idx="4294967295"/>
          </p:nvPr>
        </p:nvSpPr>
        <p:spPr>
          <a:xfrm>
            <a:off x="554038" y="1592263"/>
            <a:ext cx="11882437" cy="6115835"/>
          </a:xfrm>
        </p:spPr>
        <p:txBody>
          <a:bodyPr vert="horz" wrap="square" lIns="149196" tIns="93247" rIns="149196" bIns="93247" rtlCol="0">
            <a:spAutoFit/>
          </a:bodyPr>
          <a:lstStyle/>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Keep in touch!</a:t>
            </a:r>
          </a:p>
          <a:p>
            <a:pPr marL="0" indent="0">
              <a:buNone/>
            </a:pP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Twitter: @</a:t>
            </a:r>
            <a:r>
              <a:rPr lang="en-US" sz="4400" dirty="0" err="1">
                <a:solidFill>
                  <a:schemeClr val="tx1"/>
                </a:solidFill>
                <a:latin typeface="Segoe UI" panose="020B0502040204020203" pitchFamily="34" charset="0"/>
                <a:cs typeface="Segoe UI" panose="020B0502040204020203" pitchFamily="34" charset="0"/>
              </a:rPr>
              <a:t>dmakogon</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Blog: </a:t>
            </a:r>
            <a:r>
              <a:rPr lang="en-US" sz="4400" dirty="0" err="1">
                <a:solidFill>
                  <a:schemeClr val="tx1"/>
                </a:solidFill>
                <a:latin typeface="Segoe UI" panose="020B0502040204020203" pitchFamily="34" charset="0"/>
                <a:cs typeface="Segoe UI" panose="020B0502040204020203" pitchFamily="34" charset="0"/>
              </a:rPr>
              <a:t>dmak.io</a:t>
            </a:r>
            <a:endParaRPr lang="en-US" sz="4400" dirty="0">
              <a:solidFill>
                <a:schemeClr val="tx1"/>
              </a:solidFill>
              <a:latin typeface="Segoe UI" panose="020B0502040204020203" pitchFamily="34" charset="0"/>
              <a:cs typeface="Segoe UI" panose="020B0502040204020203" pitchFamily="34" charset="0"/>
            </a:endParaRPr>
          </a:p>
          <a:p>
            <a:pPr marL="0" indent="0">
              <a:buNone/>
            </a:pP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Materials at </a:t>
            </a:r>
            <a:r>
              <a:rPr lang="en-US" sz="4400" dirty="0" err="1" smtClean="0">
                <a:solidFill>
                  <a:schemeClr val="tx1"/>
                </a:solidFill>
                <a:latin typeface="Segoe UI" panose="020B0502040204020203" pitchFamily="34" charset="0"/>
                <a:cs typeface="Segoe UI" panose="020B0502040204020203" pitchFamily="34" charset="0"/>
                <a:hlinkClick r:id="rId3"/>
              </a:rPr>
              <a:t>github.com</a:t>
            </a:r>
            <a:r>
              <a:rPr lang="en-US" sz="4400" dirty="0" smtClean="0">
                <a:solidFill>
                  <a:schemeClr val="tx1"/>
                </a:solidFill>
                <a:latin typeface="Segoe UI" panose="020B0502040204020203" pitchFamily="34" charset="0"/>
                <a:cs typeface="Segoe UI" panose="020B0502040204020203" pitchFamily="34" charset="0"/>
                <a:hlinkClick r:id="rId3"/>
              </a:rPr>
              <a:t>/</a:t>
            </a:r>
            <a:r>
              <a:rPr lang="en-US" sz="4400" dirty="0" err="1" smtClean="0">
                <a:solidFill>
                  <a:schemeClr val="tx1"/>
                </a:solidFill>
                <a:latin typeface="Segoe UI" panose="020B0502040204020203" pitchFamily="34" charset="0"/>
                <a:cs typeface="Segoe UI" panose="020B0502040204020203" pitchFamily="34" charset="0"/>
                <a:hlinkClick r:id="rId3"/>
              </a:rPr>
              <a:t>dmakogon</a:t>
            </a:r>
            <a:r>
              <a:rPr lang="en-US" sz="4400" dirty="0" smtClean="0">
                <a:solidFill>
                  <a:schemeClr val="tx1"/>
                </a:solidFill>
                <a:latin typeface="Segoe UI" panose="020B0502040204020203" pitchFamily="34" charset="0"/>
                <a:cs typeface="Segoe UI" panose="020B0502040204020203" pitchFamily="34" charset="0"/>
                <a:hlinkClick r:id="rId3"/>
              </a:rPr>
              <a:t>/novacc2016</a:t>
            </a:r>
            <a:endParaRPr lang="en-US" sz="4400" dirty="0">
              <a:solidFill>
                <a:schemeClr val="tx1"/>
              </a:solidFill>
              <a:latin typeface="Segoe UI" panose="020B0502040204020203" pitchFamily="34" charset="0"/>
              <a:cs typeface="Segoe UI" panose="020B0502040204020203" pitchFamily="34" charset="0"/>
            </a:endParaRP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endParaRPr lang="en-US" sz="2800"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3671621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275482" y="295729"/>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solidFill>
                  <a:srgbClr val="FFFFFF"/>
                </a:solidFill>
                <a:latin typeface="Segoe UI Light"/>
              </a:rPr>
              <a:t>Who am I???  (hint: </a:t>
            </a:r>
            <a:r>
              <a:rPr lang="en-US" sz="4799">
                <a:solidFill>
                  <a:srgbClr val="FFFFFF"/>
                </a:solidFill>
                <a:latin typeface="Segoe UI Light"/>
                <a:sym typeface="Wingdings"/>
              </a:rPr>
              <a:t> David Makogon)</a:t>
            </a:r>
            <a:endParaRPr lang="en-US" sz="4799" dirty="0">
              <a:solidFill>
                <a:srgbClr val="FFFFFF"/>
              </a:solidFill>
              <a:latin typeface="Segoe UI Light"/>
            </a:endParaRPr>
          </a:p>
        </p:txBody>
      </p:sp>
      <p:sp>
        <p:nvSpPr>
          <p:cNvPr id="2" name="TextBox 1"/>
          <p:cNvSpPr txBox="1"/>
          <p:nvPr/>
        </p:nvSpPr>
        <p:spPr>
          <a:xfrm>
            <a:off x="8029379" y="1394124"/>
            <a:ext cx="4315739" cy="4096469"/>
          </a:xfrm>
          <a:prstGeom prst="rect">
            <a:avLst/>
          </a:prstGeom>
          <a:noFill/>
        </p:spPr>
        <p:txBody>
          <a:bodyPr wrap="square" lIns="182854" tIns="146283" rIns="182854" bIns="146283">
            <a:spAutoFit/>
          </a:bodyPr>
          <a:lstStyle/>
          <a:p>
            <a:pPr defTabSz="931684" eaLnBrk="0" fontAlgn="base" hangingPunct="0">
              <a:lnSpc>
                <a:spcPct val="90000"/>
              </a:lnSpc>
              <a:spcBef>
                <a:spcPct val="0"/>
              </a:spcBef>
              <a:spcAft>
                <a:spcPts val="600"/>
              </a:spcAft>
              <a:defRPr/>
            </a:pPr>
            <a:endParaRPr lang="en-US" sz="3264" dirty="0"/>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7695" y="3617956"/>
            <a:ext cx="3239842" cy="3239842"/>
          </a:xfrm>
          <a:prstGeom prst="rect">
            <a:avLst/>
          </a:prstGeom>
        </p:spPr>
      </p:pic>
      <p:sp>
        <p:nvSpPr>
          <p:cNvPr id="4" name="TextBox 3"/>
          <p:cNvSpPr txBox="1"/>
          <p:nvPr/>
        </p:nvSpPr>
        <p:spPr>
          <a:xfrm>
            <a:off x="275481" y="1393691"/>
            <a:ext cx="8076356" cy="5360682"/>
          </a:xfrm>
          <a:prstGeom prst="rect">
            <a:avLst/>
          </a:prstGeom>
          <a:noFill/>
        </p:spPr>
        <p:txBody>
          <a:bodyPr wrap="square" lIns="186521" tIns="149217" rIns="186521" bIns="149217" rtlCol="0">
            <a:spAutoFit/>
          </a:bodyPr>
          <a:lstStyle/>
          <a:p>
            <a:pPr>
              <a:lnSpc>
                <a:spcPct val="90000"/>
              </a:lnSpc>
              <a:spcAft>
                <a:spcPts val="612"/>
              </a:spcAft>
            </a:pPr>
            <a:r>
              <a:rPr lang="en-US" sz="4080" dirty="0" smtClean="0"/>
              <a:t>Azure architect</a:t>
            </a:r>
            <a:endParaRPr lang="en-US" sz="4080" dirty="0"/>
          </a:p>
          <a:p>
            <a:pPr>
              <a:lnSpc>
                <a:spcPct val="90000"/>
              </a:lnSpc>
              <a:spcAft>
                <a:spcPts val="612"/>
              </a:spcAft>
            </a:pPr>
            <a:r>
              <a:rPr lang="en-US" sz="4080" dirty="0" smtClean="0"/>
              <a:t>Camera carrier</a:t>
            </a:r>
            <a:endParaRPr lang="en-US" sz="4080" dirty="0"/>
          </a:p>
          <a:p>
            <a:pPr>
              <a:lnSpc>
                <a:spcPct val="90000"/>
              </a:lnSpc>
              <a:spcAft>
                <a:spcPts val="612"/>
              </a:spcAft>
            </a:pPr>
            <a:r>
              <a:rPr lang="en-US" sz="4080" dirty="0" smtClean="0"/>
              <a:t>Pun </a:t>
            </a:r>
            <a:r>
              <a:rPr lang="en-US" sz="4080" dirty="0" err="1" smtClean="0"/>
              <a:t>p</a:t>
            </a:r>
            <a:r>
              <a:rPr lang="en-US" sz="4080" dirty="0" err="1" smtClean="0"/>
              <a:t>enner</a:t>
            </a:r>
            <a:endParaRPr lang="en-US" sz="4080" dirty="0" smtClean="0"/>
          </a:p>
          <a:p>
            <a:pPr>
              <a:lnSpc>
                <a:spcPct val="90000"/>
              </a:lnSpc>
              <a:spcAft>
                <a:spcPts val="612"/>
              </a:spcAft>
            </a:pPr>
            <a:r>
              <a:rPr lang="en-US" sz="4080" dirty="0" smtClean="0"/>
              <a:t>NoSQL non-novice</a:t>
            </a:r>
          </a:p>
          <a:p>
            <a:pPr>
              <a:lnSpc>
                <a:spcPct val="90000"/>
              </a:lnSpc>
              <a:spcAft>
                <a:spcPts val="612"/>
              </a:spcAft>
            </a:pPr>
            <a:r>
              <a:rPr lang="en-US" sz="4080" dirty="0" smtClean="0"/>
              <a:t>Community </a:t>
            </a:r>
            <a:r>
              <a:rPr lang="en-US" sz="4080" dirty="0" err="1" smtClean="0"/>
              <a:t>congrat</a:t>
            </a:r>
            <a:r>
              <a:rPr lang="en-US" sz="4080" dirty="0" smtClean="0"/>
              <a:t> collector</a:t>
            </a:r>
          </a:p>
          <a:p>
            <a:pPr>
              <a:lnSpc>
                <a:spcPct val="90000"/>
              </a:lnSpc>
              <a:spcAft>
                <a:spcPts val="612"/>
              </a:spcAft>
            </a:pPr>
            <a:r>
              <a:rPr lang="en-US" sz="4080" dirty="0"/>
              <a:t> </a:t>
            </a:r>
            <a:r>
              <a:rPr lang="en-US" sz="4080" dirty="0" smtClean="0"/>
              <a:t>- (World's first former) Azure MVP</a:t>
            </a:r>
          </a:p>
          <a:p>
            <a:pPr>
              <a:lnSpc>
                <a:spcPct val="90000"/>
              </a:lnSpc>
              <a:spcAft>
                <a:spcPts val="612"/>
              </a:spcAft>
            </a:pPr>
            <a:r>
              <a:rPr lang="en-US" sz="4080" dirty="0"/>
              <a:t> </a:t>
            </a:r>
            <a:r>
              <a:rPr lang="en-US" sz="4080" dirty="0" smtClean="0"/>
              <a:t>- (Former) MongoDB Master</a:t>
            </a:r>
          </a:p>
          <a:p>
            <a:pPr>
              <a:lnSpc>
                <a:spcPct val="90000"/>
              </a:lnSpc>
              <a:spcAft>
                <a:spcPts val="612"/>
              </a:spcAft>
            </a:pPr>
            <a:r>
              <a:rPr lang="en-US" sz="4080" dirty="0"/>
              <a:t> </a:t>
            </a:r>
            <a:r>
              <a:rPr lang="en-US" sz="4080" dirty="0" smtClean="0"/>
              <a:t>- Neo4j Ambassador</a:t>
            </a:r>
            <a:endParaRPr lang="en-US" sz="408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0893" y="1435167"/>
            <a:ext cx="8236644" cy="5491095"/>
          </a:xfrm>
          <a:prstGeom prst="rect">
            <a:avLst/>
          </a:prstGeom>
        </p:spPr>
      </p:pic>
      <p:pic>
        <p:nvPicPr>
          <p:cNvPr id="3" name="Picture 2"/>
          <p:cNvPicPr>
            <a:picLocks noChangeAspect="1"/>
          </p:cNvPicPr>
          <p:nvPr/>
        </p:nvPicPr>
        <p:blipFill>
          <a:blip r:embed="rId4"/>
          <a:stretch>
            <a:fillRect/>
          </a:stretch>
        </p:blipFill>
        <p:spPr>
          <a:xfrm>
            <a:off x="334669" y="5151930"/>
            <a:ext cx="12066880" cy="1941107"/>
          </a:xfrm>
          <a:prstGeom prst="rect">
            <a:avLst/>
          </a:prstGeom>
        </p:spPr>
      </p:pic>
    </p:spTree>
    <p:extLst>
      <p:ext uri="{BB962C8B-B14F-4D97-AF65-F5344CB8AC3E}">
        <p14:creationId xmlns:p14="http://schemas.microsoft.com/office/powerpoint/2010/main" val="1269432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For your brain today:</a:t>
            </a:r>
          </a:p>
        </p:txBody>
      </p:sp>
      <p:sp>
        <p:nvSpPr>
          <p:cNvPr id="5" name="Text Placeholder 4"/>
          <p:cNvSpPr>
            <a:spLocks noGrp="1"/>
          </p:cNvSpPr>
          <p:nvPr>
            <p:ph type="body" sz="quarter" idx="10"/>
          </p:nvPr>
        </p:nvSpPr>
        <p:spPr>
          <a:xfrm>
            <a:off x="274638" y="1212850"/>
            <a:ext cx="11887200" cy="2103140"/>
          </a:xfrm>
        </p:spPr>
        <p:txBody>
          <a:bodyPr vert="horz" wrap="square" lIns="146304" tIns="91440" rIns="146304" bIns="91440" rtlCol="0" anchor="t">
            <a:spAutoFit/>
          </a:bodyPr>
          <a:lstStyle/>
          <a:p>
            <a:pPr>
              <a:spcBef>
                <a:spcPts val="1000"/>
              </a:spcBef>
            </a:pPr>
            <a:r>
              <a:rPr lang="en-US" dirty="0">
                <a:solidFill>
                  <a:srgbClr val="FFFFFF"/>
                </a:solidFill>
              </a:rPr>
              <a:t>Setting the stage</a:t>
            </a:r>
          </a:p>
          <a:p>
            <a:pPr>
              <a:spcBef>
                <a:spcPts val="1000"/>
              </a:spcBef>
            </a:pPr>
            <a:r>
              <a:rPr lang="en-US" dirty="0">
                <a:solidFill>
                  <a:srgbClr val="FFFFFF"/>
                </a:solidFill>
              </a:rPr>
              <a:t>Graph database primer </a:t>
            </a:r>
          </a:p>
          <a:p>
            <a:pPr>
              <a:spcBef>
                <a:spcPts val="1000"/>
              </a:spcBef>
            </a:pPr>
            <a:r>
              <a:rPr lang="en-US" dirty="0">
                <a:solidFill>
                  <a:srgbClr val="FFFFFF"/>
                </a:solidFill>
              </a:rPr>
              <a:t>Demos!</a:t>
            </a:r>
          </a:p>
        </p:txBody>
      </p:sp>
    </p:spTree>
    <p:extLst>
      <p:ext uri="{BB962C8B-B14F-4D97-AF65-F5344CB8AC3E}">
        <p14:creationId xmlns:p14="http://schemas.microsoft.com/office/powerpoint/2010/main" val="237232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The shape of data</a:t>
            </a:r>
          </a:p>
        </p:txBody>
      </p:sp>
      <p:sp>
        <p:nvSpPr>
          <p:cNvPr id="3" name="Content Placeholder 2"/>
          <p:cNvSpPr>
            <a:spLocks noGrp="1"/>
          </p:cNvSpPr>
          <p:nvPr>
            <p:ph type="body" sz="quarter" idx="10"/>
          </p:nvPr>
        </p:nvSpPr>
        <p:spPr>
          <a:xfrm>
            <a:off x="275481" y="1212850"/>
            <a:ext cx="11885514" cy="2877842"/>
          </a:xfrm>
        </p:spPr>
        <p:txBody>
          <a:bodyPr/>
          <a:lstStyle/>
          <a:p>
            <a:r>
              <a:rPr lang="en-US" sz="4080" dirty="0"/>
              <a:t>Golden Hammer anti-pattern:</a:t>
            </a:r>
          </a:p>
          <a:p>
            <a:endParaRPr lang="en-US" sz="4080" dirty="0"/>
          </a:p>
          <a:p>
            <a:r>
              <a:rPr lang="en-US" sz="4080" dirty="0"/>
              <a:t>When all you have</a:t>
            </a:r>
          </a:p>
          <a:p>
            <a:r>
              <a:rPr lang="en-US" sz="4080" dirty="0"/>
              <a:t> is a hammer</a:t>
            </a:r>
            <a:r>
              <a:rPr lang="is-IS" sz="4080" dirty="0"/>
              <a:t>…</a:t>
            </a:r>
            <a:endParaRPr lang="en-US" sz="408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3356" y="2147962"/>
            <a:ext cx="6400220" cy="4250146"/>
          </a:xfrm>
          <a:prstGeom prst="rect">
            <a:avLst/>
          </a:prstGeom>
        </p:spPr>
      </p:pic>
      <p:sp>
        <p:nvSpPr>
          <p:cNvPr id="7" name="TextBox 6"/>
          <p:cNvSpPr txBox="1"/>
          <p:nvPr/>
        </p:nvSpPr>
        <p:spPr>
          <a:xfrm>
            <a:off x="6218237" y="6398108"/>
            <a:ext cx="5962444" cy="350330"/>
          </a:xfrm>
          <a:prstGeom prst="rect">
            <a:avLst/>
          </a:prstGeom>
          <a:noFill/>
        </p:spPr>
        <p:txBody>
          <a:bodyPr wrap="square" rtlCol="0">
            <a:spAutoFit/>
          </a:bodyPr>
          <a:lstStyle/>
          <a:p>
            <a:r>
              <a:rPr lang="en-US" sz="1632"/>
              <a:t>Jennifer </a:t>
            </a:r>
            <a:r>
              <a:rPr lang="en-US" sz="1632" dirty="0"/>
              <a:t>Boyer – “Nails" - https://</a:t>
            </a:r>
            <a:r>
              <a:rPr lang="en-US" sz="1632" dirty="0" err="1"/>
              <a:t>flic.kr</a:t>
            </a:r>
            <a:r>
              <a:rPr lang="en-US" sz="1632" dirty="0"/>
              <a:t>/p/7J9mJQ</a:t>
            </a:r>
          </a:p>
        </p:txBody>
      </p:sp>
    </p:spTree>
    <p:extLst>
      <p:ext uri="{BB962C8B-B14F-4D97-AF65-F5344CB8AC3E}">
        <p14:creationId xmlns:p14="http://schemas.microsoft.com/office/powerpoint/2010/main" val="2091010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Avoiding the Golden Hammer</a:t>
            </a:r>
          </a:p>
        </p:txBody>
      </p:sp>
      <p:sp>
        <p:nvSpPr>
          <p:cNvPr id="3" name="Content Placeholder 2"/>
          <p:cNvSpPr>
            <a:spLocks noGrp="1"/>
          </p:cNvSpPr>
          <p:nvPr>
            <p:ph type="body" sz="quarter" idx="10"/>
          </p:nvPr>
        </p:nvSpPr>
        <p:spPr>
          <a:xfrm>
            <a:off x="275481" y="1212850"/>
            <a:ext cx="11885514" cy="5132259"/>
          </a:xfrm>
        </p:spPr>
        <p:txBody>
          <a:bodyPr/>
          <a:lstStyle/>
          <a:p>
            <a:r>
              <a:rPr lang="en-US" sz="4080" dirty="0"/>
              <a:t>NoSQL: It’s not </a:t>
            </a:r>
            <a:r>
              <a:rPr lang="en-US" sz="4080" i="1" dirty="0"/>
              <a:t>just</a:t>
            </a:r>
            <a:r>
              <a:rPr lang="en-US" sz="4080" dirty="0"/>
              <a:t> about Relational anymore </a:t>
            </a:r>
          </a:p>
          <a:p>
            <a:endParaRPr lang="en-US" sz="2856" dirty="0"/>
          </a:p>
          <a:p>
            <a:r>
              <a:rPr lang="en-US" sz="4080" dirty="0"/>
              <a:t>Multiple database categories and data shapes</a:t>
            </a:r>
          </a:p>
          <a:p>
            <a:pPr lvl="2"/>
            <a:r>
              <a:rPr lang="en-US" sz="3672" dirty="0"/>
              <a:t>Relational</a:t>
            </a:r>
          </a:p>
          <a:p>
            <a:pPr lvl="2"/>
            <a:r>
              <a:rPr lang="en-US" sz="3672" dirty="0"/>
              <a:t>Document</a:t>
            </a:r>
          </a:p>
          <a:p>
            <a:pPr lvl="2"/>
            <a:r>
              <a:rPr lang="en-US" sz="3672" dirty="0"/>
              <a:t>Key/Value</a:t>
            </a:r>
          </a:p>
          <a:p>
            <a:pPr lvl="2"/>
            <a:r>
              <a:rPr lang="en-US" sz="3672" dirty="0"/>
              <a:t>Graph</a:t>
            </a:r>
          </a:p>
          <a:p>
            <a:pPr lvl="2"/>
            <a:r>
              <a:rPr lang="en-US" sz="3672" dirty="0"/>
              <a:t>Column</a:t>
            </a:r>
          </a:p>
        </p:txBody>
      </p:sp>
      <p:sp>
        <p:nvSpPr>
          <p:cNvPr id="5" name="Rectangle 4"/>
          <p:cNvSpPr/>
          <p:nvPr/>
        </p:nvSpPr>
        <p:spPr bwMode="auto">
          <a:xfrm>
            <a:off x="423193" y="4945062"/>
            <a:ext cx="2758532" cy="609600"/>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4291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What’s a graph database?</a:t>
            </a:r>
          </a:p>
        </p:txBody>
      </p:sp>
      <p:sp>
        <p:nvSpPr>
          <p:cNvPr id="2" name="Content Placeholder 1"/>
          <p:cNvSpPr>
            <a:spLocks noGrp="1"/>
          </p:cNvSpPr>
          <p:nvPr>
            <p:ph type="body" sz="quarter" idx="10"/>
          </p:nvPr>
        </p:nvSpPr>
        <p:spPr>
          <a:xfrm>
            <a:off x="275481" y="1212850"/>
            <a:ext cx="11885514" cy="3179845"/>
          </a:xfrm>
        </p:spPr>
        <p:txBody>
          <a:bodyPr/>
          <a:lstStyle/>
          <a:p>
            <a:r>
              <a:rPr lang="en-US" sz="3672" dirty="0"/>
              <a:t>Nodes and relationships</a:t>
            </a:r>
          </a:p>
          <a:p>
            <a:r>
              <a:rPr lang="en-US" sz="3672" dirty="0"/>
              <a:t>And properties</a:t>
            </a:r>
          </a:p>
          <a:p>
            <a:r>
              <a:rPr lang="en-US" sz="3672" dirty="0"/>
              <a:t>And all the query stuff</a:t>
            </a:r>
          </a:p>
          <a:p>
            <a:endParaRPr lang="en-US" sz="3672" dirty="0"/>
          </a:p>
          <a:p>
            <a:r>
              <a:rPr lang="en-US" sz="3672" dirty="0"/>
              <a:t>Relationships are a 1</a:t>
            </a:r>
            <a:r>
              <a:rPr lang="en-US" sz="3672" baseline="30000" dirty="0"/>
              <a:t>st</a:t>
            </a:r>
            <a:r>
              <a:rPr lang="en-US" sz="3672" dirty="0"/>
              <a:t>-class citizen</a:t>
            </a:r>
          </a:p>
        </p:txBody>
      </p:sp>
    </p:spTree>
    <p:extLst>
      <p:ext uri="{BB962C8B-B14F-4D97-AF65-F5344CB8AC3E}">
        <p14:creationId xmlns:p14="http://schemas.microsoft.com/office/powerpoint/2010/main" val="104115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What’s a graph database?</a:t>
            </a:r>
          </a:p>
        </p:txBody>
      </p:sp>
      <p:pic>
        <p:nvPicPr>
          <p:cNvPr id="4" name="Content Placeholder 3"/>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882" y="4646826"/>
            <a:ext cx="2135597" cy="212750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1930" y="4599735"/>
            <a:ext cx="2174236" cy="2174236"/>
          </a:xfrm>
          <a:prstGeom prst="rect">
            <a:avLst/>
          </a:prstGeom>
        </p:spPr>
      </p:pic>
      <p:sp>
        <p:nvSpPr>
          <p:cNvPr id="6" name="Cloud Callout 5"/>
          <p:cNvSpPr/>
          <p:nvPr/>
        </p:nvSpPr>
        <p:spPr>
          <a:xfrm>
            <a:off x="1338976" y="1270500"/>
            <a:ext cx="3211880" cy="288382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72" dirty="0"/>
              <a:t>Maybe I should see that movie…</a:t>
            </a:r>
          </a:p>
        </p:txBody>
      </p:sp>
      <p:sp>
        <p:nvSpPr>
          <p:cNvPr id="11" name="Cloud Callout 10"/>
          <p:cNvSpPr/>
          <p:nvPr/>
        </p:nvSpPr>
        <p:spPr>
          <a:xfrm>
            <a:off x="8756359" y="1715912"/>
            <a:ext cx="3211880" cy="288382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72" dirty="0"/>
              <a:t>I reviewed that movie!</a:t>
            </a:r>
          </a:p>
        </p:txBody>
      </p:sp>
      <p:cxnSp>
        <p:nvCxnSpPr>
          <p:cNvPr id="12" name="Straight Arrow Connector 11"/>
          <p:cNvCxnSpPr/>
          <p:nvPr/>
        </p:nvCxnSpPr>
        <p:spPr>
          <a:xfrm>
            <a:off x="3363906" y="5710353"/>
            <a:ext cx="4258024"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883638" y="2001515"/>
            <a:ext cx="14585" cy="2645221"/>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658598" y="4815211"/>
            <a:ext cx="3397680" cy="862581"/>
          </a:xfrm>
          <a:prstGeom prst="rect">
            <a:avLst/>
          </a:prstGeom>
          <a:noFill/>
        </p:spPr>
        <p:txBody>
          <a:bodyPr wrap="none" rtlCol="0">
            <a:spAutoFit/>
          </a:bodyPr>
          <a:lstStyle/>
          <a:p>
            <a:r>
              <a:rPr lang="en-US" sz="4896" dirty="0"/>
              <a:t>Friends with</a:t>
            </a:r>
          </a:p>
        </p:txBody>
      </p:sp>
      <p:sp>
        <p:nvSpPr>
          <p:cNvPr id="19" name="TextBox 18"/>
          <p:cNvSpPr txBox="1"/>
          <p:nvPr/>
        </p:nvSpPr>
        <p:spPr>
          <a:xfrm rot="16200000">
            <a:off x="6122936" y="3036696"/>
            <a:ext cx="2703037" cy="862581"/>
          </a:xfrm>
          <a:prstGeom prst="rect">
            <a:avLst/>
          </a:prstGeom>
          <a:noFill/>
        </p:spPr>
        <p:txBody>
          <a:bodyPr wrap="none" rtlCol="0">
            <a:spAutoFit/>
          </a:bodyPr>
          <a:lstStyle/>
          <a:p>
            <a:r>
              <a:rPr lang="en-US" sz="4896" dirty="0"/>
              <a:t>Reviewed</a:t>
            </a:r>
          </a:p>
        </p:txBody>
      </p:sp>
      <p:pic>
        <p:nvPicPr>
          <p:cNvPr id="1026" name="Picture 2" descr="http://www.clipartlord.com/wp-content/uploads/2013/01/film-reel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92516" y="140325"/>
            <a:ext cx="2176287" cy="2002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7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 graph database?</a:t>
            </a:r>
          </a:p>
        </p:txBody>
      </p:sp>
      <p:sp>
        <p:nvSpPr>
          <p:cNvPr id="3" name="Content Placeholder 2"/>
          <p:cNvSpPr>
            <a:spLocks noGrp="1"/>
          </p:cNvSpPr>
          <p:nvPr>
            <p:ph type="body" sz="quarter" idx="10"/>
          </p:nvPr>
        </p:nvSpPr>
        <p:spPr>
          <a:xfrm>
            <a:off x="275481" y="1212850"/>
            <a:ext cx="11885514" cy="2772946"/>
          </a:xfrm>
        </p:spPr>
        <p:txBody>
          <a:bodyPr/>
          <a:lstStyle/>
          <a:p>
            <a:r>
              <a:rPr lang="en-US" dirty="0"/>
              <a:t>Ideal for complex connections</a:t>
            </a:r>
          </a:p>
          <a:p>
            <a:r>
              <a:rPr lang="en-US" dirty="0"/>
              <a:t>Easy navigation between things (nodes)</a:t>
            </a:r>
          </a:p>
          <a:p>
            <a:r>
              <a:rPr lang="en-US" dirty="0"/>
              <a:t>No need for complex joins</a:t>
            </a:r>
          </a:p>
          <a:p>
            <a:r>
              <a:rPr lang="en-US" dirty="0"/>
              <a:t>Easy to add to, and evolve, existing model</a:t>
            </a:r>
          </a:p>
        </p:txBody>
      </p:sp>
    </p:spTree>
    <p:extLst>
      <p:ext uri="{BB962C8B-B14F-4D97-AF65-F5344CB8AC3E}">
        <p14:creationId xmlns:p14="http://schemas.microsoft.com/office/powerpoint/2010/main" val="4023105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a:t>
            </a:r>
            <a:r>
              <a:rPr lang="en-US" dirty="0" err="1"/>
              <a:t>cloudies</a:t>
            </a:r>
            <a:r>
              <a:rPr lang="en-US" dirty="0"/>
              <a:t>: What about Azure options?</a:t>
            </a:r>
          </a:p>
        </p:txBody>
      </p:sp>
      <p:sp>
        <p:nvSpPr>
          <p:cNvPr id="4" name="Text Placeholder 3"/>
          <p:cNvSpPr>
            <a:spLocks noGrp="1"/>
          </p:cNvSpPr>
          <p:nvPr>
            <p:ph type="body" sz="quarter" idx="10"/>
          </p:nvPr>
        </p:nvSpPr>
        <p:spPr>
          <a:xfrm>
            <a:off x="275482" y="1212849"/>
            <a:ext cx="5485621" cy="1249509"/>
          </a:xfrm>
        </p:spPr>
        <p:txBody>
          <a:bodyPr/>
          <a:lstStyle/>
          <a:p>
            <a:r>
              <a:rPr lang="en-US" dirty="0" err="1"/>
              <a:t>PaaS</a:t>
            </a:r>
            <a:endParaRPr lang="en-US" dirty="0"/>
          </a:p>
          <a:p>
            <a:pPr lvl="2"/>
            <a:r>
              <a:rPr lang="en-US" sz="3672" dirty="0"/>
              <a:t>Graph </a:t>
            </a:r>
            <a:r>
              <a:rPr lang="en-US" sz="3672" dirty="0" smtClean="0"/>
              <a:t>Story</a:t>
            </a:r>
            <a:endParaRPr lang="en-US" sz="3672" dirty="0"/>
          </a:p>
        </p:txBody>
      </p:sp>
      <p:sp>
        <p:nvSpPr>
          <p:cNvPr id="5" name="Text Placeholder 4"/>
          <p:cNvSpPr>
            <a:spLocks noGrp="1"/>
          </p:cNvSpPr>
          <p:nvPr>
            <p:ph type="body" sz="quarter" idx="11"/>
          </p:nvPr>
        </p:nvSpPr>
        <p:spPr>
          <a:xfrm>
            <a:off x="6675374" y="1212849"/>
            <a:ext cx="5485621" cy="5053456"/>
          </a:xfrm>
        </p:spPr>
        <p:txBody>
          <a:bodyPr/>
          <a:lstStyle/>
          <a:p>
            <a:r>
              <a:rPr lang="en-US" dirty="0" err="1"/>
              <a:t>IaaS</a:t>
            </a:r>
            <a:endParaRPr lang="en-US" dirty="0"/>
          </a:p>
          <a:p>
            <a:pPr lvl="2"/>
            <a:r>
              <a:rPr lang="en-US" sz="3672" dirty="0"/>
              <a:t>Neo4j</a:t>
            </a:r>
          </a:p>
          <a:p>
            <a:pPr lvl="2"/>
            <a:r>
              <a:rPr lang="en-US" sz="3672" dirty="0" err="1"/>
              <a:t>Dex</a:t>
            </a:r>
            <a:endParaRPr lang="en-US" sz="3672" dirty="0"/>
          </a:p>
          <a:p>
            <a:pPr lvl="2"/>
            <a:r>
              <a:rPr lang="en-US" sz="3672" dirty="0" err="1"/>
              <a:t>OrientDB</a:t>
            </a:r>
            <a:endParaRPr lang="en-US" sz="3672" dirty="0"/>
          </a:p>
          <a:p>
            <a:pPr lvl="2"/>
            <a:r>
              <a:rPr lang="en-US" sz="3672" dirty="0" err="1"/>
              <a:t>InfiniteGraph</a:t>
            </a:r>
            <a:endParaRPr lang="en-US" sz="3672" dirty="0"/>
          </a:p>
          <a:p>
            <a:pPr lvl="2"/>
            <a:r>
              <a:rPr lang="en-US" sz="3672" dirty="0" err="1"/>
              <a:t>AllegroGraph</a:t>
            </a:r>
            <a:endParaRPr lang="en-US" sz="3672" dirty="0"/>
          </a:p>
          <a:p>
            <a:pPr lvl="2"/>
            <a:r>
              <a:rPr lang="en-US" sz="3672" dirty="0"/>
              <a:t>And many more!</a:t>
            </a:r>
          </a:p>
          <a:p>
            <a:endParaRPr lang="en-US" dirty="0"/>
          </a:p>
        </p:txBody>
      </p:sp>
    </p:spTree>
    <p:extLst>
      <p:ext uri="{BB962C8B-B14F-4D97-AF65-F5344CB8AC3E}">
        <p14:creationId xmlns:p14="http://schemas.microsoft.com/office/powerpoint/2010/main" val="847059280"/>
      </p:ext>
    </p:extLst>
  </p:cSld>
  <p:clrMapOvr>
    <a:masterClrMapping/>
  </p:clrMapOvr>
  <p:transition>
    <p:fade/>
  </p:transition>
</p:sld>
</file>

<file path=ppt/theme/theme1.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David Makogon; Ryan CrawCour</External_x0020_Speaker>
    <Session_x0020_Code xmlns="12a172fe-0250-434a-85cf-03b10810c5e5">DP331</Session_x0020_Code>
    <Presentation_x0020_Date xmlns="12a172fe-0250-434a-85cf-03b10810c5e5">2016-02-04T08:00:00+00:00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dcmitype/"/>
    <ds:schemaRef ds:uri="http://www.w3.org/XML/1998/namespace"/>
    <ds:schemaRef ds:uri="230e9df3-be65-4c73-a93b-d1236ebd677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12a172fe-0250-434a-85cf-03b10810c5e5"/>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TR22_BO_CT_Template</Template>
  <TotalTime>13170</TotalTime>
  <Words>355</Words>
  <Application>Microsoft Macintosh PowerPoint</Application>
  <PresentationFormat>Custom</PresentationFormat>
  <Paragraphs>87</Paragraphs>
  <Slides>12</Slides>
  <Notes>6</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Calibri</vt:lpstr>
      <vt:lpstr>Consolas</vt:lpstr>
      <vt:lpstr>Lucida Console</vt:lpstr>
      <vt:lpstr>MS PGothic</vt:lpstr>
      <vt:lpstr>Segoe UI</vt:lpstr>
      <vt:lpstr>Segoe UI Light</vt:lpstr>
      <vt:lpstr>Wingdings</vt:lpstr>
      <vt:lpstr>Arial</vt:lpstr>
      <vt:lpstr>5-30721_Build_2016_Template_Dark</vt:lpstr>
      <vt:lpstr>1_5-30721_Build_2016_Template_Dark</vt:lpstr>
      <vt:lpstr>Graph databases! A fun intro  David Makogon, Microsoft </vt:lpstr>
      <vt:lpstr>PowerPoint Presentation</vt:lpstr>
      <vt:lpstr>For your brain today:</vt:lpstr>
      <vt:lpstr>The shape of data</vt:lpstr>
      <vt:lpstr>Avoiding the Golden Hammer</vt:lpstr>
      <vt:lpstr>    What’s a graph database?</vt:lpstr>
      <vt:lpstr>What’s a graph database?</vt:lpstr>
      <vt:lpstr>Why a graph database?</vt:lpstr>
      <vt:lpstr>For cloudies: What about Azure options?</vt:lpstr>
      <vt:lpstr>Example query: Neo4j</vt:lpstr>
      <vt:lpstr>Demo – Neo4j</vt:lpstr>
      <vt:lpstr>Questions?</vt:lpstr>
    </vt:vector>
  </TitlesOfParts>
  <Manager>&lt;Speech writer name goes here&gt;</Manager>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Data in Azure DocumentDB</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David Makogon</cp:lastModifiedBy>
  <cp:revision>292</cp:revision>
  <dcterms:created xsi:type="dcterms:W3CDTF">2016-02-04T21:48:58Z</dcterms:created>
  <dcterms:modified xsi:type="dcterms:W3CDTF">2016-10-08T12:40:51Z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ies>
</file>